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410" r:id="rId3"/>
    <p:sldId id="409" r:id="rId4"/>
    <p:sldId id="411" r:id="rId5"/>
    <p:sldId id="412" r:id="rId6"/>
    <p:sldId id="413" r:id="rId7"/>
    <p:sldId id="414" r:id="rId8"/>
    <p:sldId id="415" r:id="rId9"/>
    <p:sldId id="416" r:id="rId10"/>
    <p:sldId id="417" r:id="rId11"/>
    <p:sldId id="41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70" autoAdjust="0"/>
    <p:restoredTop sz="94660"/>
  </p:normalViewPr>
  <p:slideViewPr>
    <p:cSldViewPr snapToGrid="0">
      <p:cViewPr varScale="1">
        <p:scale>
          <a:sx n="80" d="100"/>
          <a:sy n="80" d="100"/>
        </p:scale>
        <p:origin x="41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11/6/2017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VWO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0" y="132347"/>
            <a:ext cx="9274002" cy="6629400"/>
          </a:xfrm>
        </p:spPr>
        <p:txBody>
          <a:bodyPr>
            <a:noAutofit/>
          </a:bodyPr>
          <a:lstStyle/>
          <a:p>
            <a:r>
              <a:rPr lang="nl-NL" sz="2200" dirty="0"/>
              <a:t>2.	2p</a:t>
            </a:r>
          </a:p>
          <a:p>
            <a:r>
              <a:rPr lang="nl-NL" sz="2200" dirty="0" err="1"/>
              <a:t>Qa</a:t>
            </a:r>
            <a:r>
              <a:rPr lang="nl-NL" sz="2200" dirty="0"/>
              <a:t> = </a:t>
            </a:r>
            <a:r>
              <a:rPr lang="nl-NL" sz="2200" dirty="0" err="1"/>
              <a:t>Qv</a:t>
            </a:r>
            <a:r>
              <a:rPr lang="nl-NL" sz="2200" dirty="0"/>
              <a:t> → 150 = -2P + 180 → 2P = 30 → P = 15, dus 15 cent.</a:t>
            </a:r>
          </a:p>
          <a:p>
            <a:r>
              <a:rPr lang="nl-NL" sz="2200" i="1" dirty="0"/>
              <a:t>Indien uitsluitend is afgelezen 								1p</a:t>
            </a:r>
            <a:endParaRPr lang="nl-NL" sz="2200" dirty="0"/>
          </a:p>
          <a:p>
            <a:r>
              <a:rPr lang="nl-NL" sz="2200" dirty="0" smtClean="0"/>
              <a:t>3</a:t>
            </a:r>
            <a:r>
              <a:rPr lang="nl-NL" sz="2200" dirty="0"/>
              <a:t>.	2p</a:t>
            </a:r>
          </a:p>
          <a:p>
            <a:r>
              <a:rPr lang="nl-NL" sz="2200" dirty="0"/>
              <a:t>De oogst was 150 miljoen kg en wordt 0,8 × 150 = 120 miljoen kg.</a:t>
            </a:r>
          </a:p>
          <a:p>
            <a:r>
              <a:rPr lang="nl-NL" sz="2200" dirty="0"/>
              <a:t>Uit de figuur blijkt dat de prijs dan 30 cent wordt. De prijs was 15 cent.</a:t>
            </a:r>
          </a:p>
          <a:p>
            <a:r>
              <a:rPr lang="nl-NL" sz="2200" dirty="0"/>
              <a:t>Een stijging van (30 – 15)/15 × 100% = 100%.</a:t>
            </a:r>
          </a:p>
          <a:p>
            <a:r>
              <a:rPr lang="nl-NL" sz="2200" dirty="0"/>
              <a:t> </a:t>
            </a:r>
            <a:r>
              <a:rPr lang="nl-NL" sz="2200" dirty="0" smtClean="0"/>
              <a:t>4</a:t>
            </a:r>
            <a:r>
              <a:rPr lang="nl-NL" sz="2200" dirty="0"/>
              <a:t>.	</a:t>
            </a:r>
            <a:r>
              <a:rPr lang="nl-NL" sz="2200" dirty="0" smtClean="0"/>
              <a:t>3p Zie </a:t>
            </a:r>
            <a:r>
              <a:rPr lang="nl-NL" sz="2200" dirty="0"/>
              <a:t>figuur: lichtgrijze rechthoek minus donkergrijs vierkant.</a:t>
            </a:r>
          </a:p>
          <a:p>
            <a:r>
              <a:rPr lang="nl-NL" sz="2200" dirty="0"/>
              <a:t>Door de prijsstijging neemt het producentensurplus (lichtgrijze rechthoek) toe, maar door de misoogst daalt de verkochte hoeveelheid (donkergrijze vierkant) en dus het aantal transacties en het producentensurplus.</a:t>
            </a:r>
          </a:p>
          <a:p>
            <a:r>
              <a:rPr lang="nl-NL" sz="2200" dirty="0"/>
              <a:t> </a:t>
            </a:r>
            <a:r>
              <a:rPr lang="nl-NL" sz="2200" dirty="0" smtClean="0"/>
              <a:t>5</a:t>
            </a:r>
            <a:r>
              <a:rPr lang="nl-NL" sz="2200" dirty="0"/>
              <a:t>.	</a:t>
            </a:r>
            <a:r>
              <a:rPr lang="nl-NL" sz="2200" dirty="0" smtClean="0"/>
              <a:t>2p Nee</a:t>
            </a:r>
            <a:r>
              <a:rPr lang="nl-NL" sz="2200" dirty="0"/>
              <a:t>.</a:t>
            </a:r>
          </a:p>
          <a:p>
            <a:r>
              <a:rPr lang="nl-NL" sz="2200" dirty="0"/>
              <a:t>De kosten van een zakje friet stijgen met (30 – 15)/5 = 3 dus 3 cent. Dat is lager dan de opbrengst per zakje friet van 10 cent.</a:t>
            </a:r>
          </a:p>
          <a:p>
            <a:endParaRPr lang="nl-NL" sz="2200" dirty="0"/>
          </a:p>
        </p:txBody>
      </p:sp>
    </p:spTree>
    <p:extLst>
      <p:ext uri="{BB962C8B-B14F-4D97-AF65-F5344CB8AC3E}">
        <p14:creationId xmlns:p14="http://schemas.microsoft.com/office/powerpoint/2010/main" val="2799676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493295" y="1227221"/>
            <a:ext cx="8780707" cy="4814141"/>
          </a:xfrm>
        </p:spPr>
        <p:txBody>
          <a:bodyPr>
            <a:noAutofit/>
          </a:bodyPr>
          <a:lstStyle/>
          <a:p>
            <a:r>
              <a:rPr lang="nl-NL" sz="2500" dirty="0"/>
              <a:t>1.	2p</a:t>
            </a:r>
          </a:p>
          <a:p>
            <a:r>
              <a:rPr lang="nl-NL" sz="2500" dirty="0"/>
              <a:t>- Een effectieve maatregel bereikt haar doel, maar houdt geen rekening met andere belangen. Een maatregel is efficiënt als er een afweging is tussen doel en middelen, waaronder datgene wat opgeofferd wordt.</a:t>
            </a:r>
          </a:p>
          <a:p>
            <a:r>
              <a:rPr lang="nl-NL" sz="2500" dirty="0"/>
              <a:t>- Je mag dit ook uitleggen met een voorbeeld.</a:t>
            </a:r>
          </a:p>
          <a:p>
            <a:r>
              <a:rPr lang="nl-NL" sz="2500" dirty="0"/>
              <a:t> </a:t>
            </a:r>
          </a:p>
          <a:p>
            <a:r>
              <a:rPr lang="nl-NL" sz="2500" dirty="0"/>
              <a:t>2.	2p</a:t>
            </a:r>
          </a:p>
          <a:p>
            <a:r>
              <a:rPr lang="nl-NL" sz="2500" dirty="0"/>
              <a:t>Deze verdeling is </a:t>
            </a:r>
            <a:r>
              <a:rPr lang="nl-NL" sz="2500" dirty="0" err="1"/>
              <a:t>Pareto-efficiënt</a:t>
            </a:r>
            <a:r>
              <a:rPr lang="nl-NL" sz="2500" dirty="0"/>
              <a:t>, want Annelies noch Evy kan haar aandeel verhogen zonder nadeel voor de ander.</a:t>
            </a:r>
          </a:p>
          <a:p>
            <a:endParaRPr lang="nl-NL" sz="2500" dirty="0"/>
          </a:p>
        </p:txBody>
      </p:sp>
    </p:spTree>
    <p:extLst>
      <p:ext uri="{BB962C8B-B14F-4D97-AF65-F5344CB8AC3E}">
        <p14:creationId xmlns:p14="http://schemas.microsoft.com/office/powerpoint/2010/main" val="727336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Oefenopgaves lesbrief mobiliteit.</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4465646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2"/>
            <a:ext cx="8596668" cy="1320800"/>
          </a:xfrm>
        </p:spPr>
        <p:txBody>
          <a:bodyPr>
            <a:normAutofit/>
          </a:bodyPr>
          <a:lstStyle/>
          <a:p>
            <a:r>
              <a:rPr lang="nl-NL" dirty="0" smtClean="0"/>
              <a:t>Maak oefenopgaves geldfuncties en garnalen tegen vliegtuigen.</a:t>
            </a:r>
            <a:endParaRPr lang="nl-NL"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12 minuten de tijd.</a:t>
            </a:r>
          </a:p>
          <a:p>
            <a:r>
              <a:rPr lang="nl-NL" sz="2500" dirty="0" smtClean="0"/>
              <a:t>Eerste 4 minuten zelfstandig aan de slag.</a:t>
            </a:r>
          </a:p>
          <a:p>
            <a:r>
              <a:rPr lang="nl-NL" sz="2500" dirty="0" smtClean="0"/>
              <a:t>Gebruik je lesbrief als je er niet uitkomt.</a:t>
            </a:r>
          </a:p>
          <a:p>
            <a:r>
              <a:rPr lang="nl-NL" sz="2500" dirty="0" smtClean="0"/>
              <a:t>Eerder klaar?</a:t>
            </a:r>
          </a:p>
          <a:p>
            <a:r>
              <a:rPr lang="nl-NL" sz="2500" dirty="0" smtClean="0"/>
              <a:t>Oefenopgave ruileconomie maken</a:t>
            </a:r>
          </a:p>
          <a:p>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1" y="189202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0042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22961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44379" y="240632"/>
            <a:ext cx="10106526" cy="6617367"/>
          </a:xfrm>
        </p:spPr>
        <p:txBody>
          <a:bodyPr>
            <a:noAutofit/>
          </a:bodyPr>
          <a:lstStyle/>
          <a:p>
            <a:r>
              <a:rPr lang="nl-NL" sz="2200" dirty="0"/>
              <a:t>1.	</a:t>
            </a:r>
            <a:r>
              <a:rPr lang="nl-NL" sz="2200" dirty="0" smtClean="0"/>
              <a:t>2p - </a:t>
            </a:r>
            <a:r>
              <a:rPr lang="nl-NL" sz="2200" dirty="0"/>
              <a:t>ruilmiddel/betaalmiddel</a:t>
            </a:r>
            <a:r>
              <a:rPr lang="nl-NL" sz="2200" dirty="0" smtClean="0"/>
              <a:t>. - </a:t>
            </a:r>
            <a:r>
              <a:rPr lang="nl-NL" sz="2200" dirty="0"/>
              <a:t>rekenmiddel</a:t>
            </a:r>
            <a:r>
              <a:rPr lang="nl-NL" sz="2200" dirty="0" smtClean="0"/>
              <a:t>. - </a:t>
            </a:r>
            <a:r>
              <a:rPr lang="nl-NL" sz="2200" dirty="0"/>
              <a:t>spaarmiddel.</a:t>
            </a:r>
          </a:p>
          <a:p>
            <a:r>
              <a:rPr lang="nl-NL" sz="2200" dirty="0"/>
              <a:t> </a:t>
            </a:r>
            <a:r>
              <a:rPr lang="nl-NL" sz="2200" dirty="0" smtClean="0"/>
              <a:t>2</a:t>
            </a:r>
            <a:r>
              <a:rPr lang="nl-NL" sz="2200" dirty="0"/>
              <a:t>.	</a:t>
            </a:r>
            <a:r>
              <a:rPr lang="nl-NL" sz="2200" dirty="0" smtClean="0"/>
              <a:t>3p Ruilmiddel/Betaalmiddel</a:t>
            </a:r>
            <a:r>
              <a:rPr lang="nl-NL" sz="2200" dirty="0"/>
              <a:t>:</a:t>
            </a:r>
          </a:p>
          <a:p>
            <a:r>
              <a:rPr lang="nl-NL" sz="2200" dirty="0"/>
              <a:t>- verdient Niki € 6 bruto (a</a:t>
            </a:r>
            <a:r>
              <a:rPr lang="nl-NL" sz="2200" dirty="0" smtClean="0"/>
              <a:t>); - </a:t>
            </a:r>
            <a:r>
              <a:rPr lang="nl-NL" sz="2200" dirty="0"/>
              <a:t>netto houdt ze € 5,50 per uur over (b</a:t>
            </a:r>
            <a:r>
              <a:rPr lang="nl-NL" sz="2200" dirty="0" smtClean="0"/>
              <a:t>); - </a:t>
            </a:r>
            <a:r>
              <a:rPr lang="nl-NL" sz="2200" dirty="0"/>
              <a:t>de rest maakt Niki op aan uitgaan en versnaperingen (e).</a:t>
            </a:r>
          </a:p>
          <a:p>
            <a:r>
              <a:rPr lang="nl-NL" sz="2200" dirty="0"/>
              <a:t>Rekenmiddel:</a:t>
            </a:r>
          </a:p>
          <a:p>
            <a:r>
              <a:rPr lang="nl-NL" sz="2200" dirty="0"/>
              <a:t>- deze staat nu te koop voor € 1.500 (g</a:t>
            </a:r>
            <a:r>
              <a:rPr lang="nl-NL" sz="2200" dirty="0" smtClean="0"/>
              <a:t>); - </a:t>
            </a:r>
            <a:r>
              <a:rPr lang="nl-NL" sz="2200" dirty="0"/>
              <a:t>het rijbewijs en de helm ter waarde van € 250 krijgt ze over twee maanden van haar ouders voor haar verjaardag (h).</a:t>
            </a:r>
          </a:p>
          <a:p>
            <a:r>
              <a:rPr lang="nl-NL" sz="2200" dirty="0"/>
              <a:t>Spaarmiddel:</a:t>
            </a:r>
          </a:p>
          <a:p>
            <a:r>
              <a:rPr lang="nl-NL" sz="2200" dirty="0"/>
              <a:t>- hiervan zet ze € 30 op een spaarrekening (d</a:t>
            </a:r>
            <a:r>
              <a:rPr lang="nl-NL" sz="2200" dirty="0" smtClean="0"/>
              <a:t>); - </a:t>
            </a:r>
            <a:r>
              <a:rPr lang="nl-NL" sz="2200" dirty="0"/>
              <a:t>het in de vakantie verdiende geld zet ze op een speciale </a:t>
            </a:r>
            <a:r>
              <a:rPr lang="nl-NL" sz="2200" dirty="0" err="1"/>
              <a:t>JongerenStudieSpaarrekening</a:t>
            </a:r>
            <a:r>
              <a:rPr lang="nl-NL" sz="2200" dirty="0"/>
              <a:t> met een hogere rentevergoeding (f).</a:t>
            </a:r>
          </a:p>
          <a:p>
            <a:r>
              <a:rPr lang="nl-NL" sz="2200" dirty="0"/>
              <a:t> </a:t>
            </a:r>
            <a:r>
              <a:rPr lang="nl-NL" sz="2200" dirty="0" smtClean="0"/>
              <a:t>3</a:t>
            </a:r>
            <a:r>
              <a:rPr lang="nl-NL" sz="2200" dirty="0"/>
              <a:t>.	</a:t>
            </a:r>
            <a:r>
              <a:rPr lang="nl-NL" sz="2200" dirty="0" smtClean="0"/>
              <a:t>1p - </a:t>
            </a:r>
            <a:r>
              <a:rPr lang="nl-NL" sz="2200" dirty="0"/>
              <a:t>Om meer (spaar)klanten te werven in concurrentie met andere banken.</a:t>
            </a:r>
          </a:p>
          <a:p>
            <a:r>
              <a:rPr lang="nl-NL" sz="2200" dirty="0"/>
              <a:t>- Omdat de voorwaarden om spaargeld van deze rekening op te nemen strenger zijn, wil de klant een hogere rentevergoeding.</a:t>
            </a:r>
          </a:p>
          <a:p>
            <a:endParaRPr lang="nl-NL" sz="2200" dirty="0"/>
          </a:p>
        </p:txBody>
      </p:sp>
    </p:spTree>
    <p:extLst>
      <p:ext uri="{BB962C8B-B14F-4D97-AF65-F5344CB8AC3E}">
        <p14:creationId xmlns:p14="http://schemas.microsoft.com/office/powerpoint/2010/main" val="1789580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288758" y="108285"/>
            <a:ext cx="8985244" cy="5933078"/>
          </a:xfrm>
        </p:spPr>
        <p:txBody>
          <a:bodyPr>
            <a:noAutofit/>
          </a:bodyPr>
          <a:lstStyle/>
          <a:p>
            <a:r>
              <a:rPr lang="nl-NL" sz="2500" dirty="0"/>
              <a:t>1.	1p</a:t>
            </a:r>
          </a:p>
          <a:p>
            <a:r>
              <a:rPr lang="nl-NL" sz="2500" dirty="0"/>
              <a:t>Directe ruil, want goederen worden direct tegen andere goederen geruild en niet tegen geld</a:t>
            </a:r>
            <a:r>
              <a:rPr lang="nl-NL" sz="2500" dirty="0" smtClean="0"/>
              <a:t>.</a:t>
            </a:r>
            <a:endParaRPr lang="nl-NL" sz="2500" dirty="0"/>
          </a:p>
          <a:p>
            <a:r>
              <a:rPr lang="nl-NL" sz="2500" dirty="0"/>
              <a:t>2.	1p</a:t>
            </a:r>
          </a:p>
          <a:p>
            <a:r>
              <a:rPr lang="nl-NL" sz="2500" dirty="0"/>
              <a:t>Rekenmiddel, want de waarde van de transactie met de vliegtuigen wordt in geld uitgedrukt</a:t>
            </a:r>
            <a:r>
              <a:rPr lang="nl-NL" sz="2500" dirty="0" smtClean="0"/>
              <a:t>.</a:t>
            </a:r>
            <a:endParaRPr lang="nl-NL" sz="2500" dirty="0"/>
          </a:p>
          <a:p>
            <a:r>
              <a:rPr lang="nl-NL" sz="2500" dirty="0"/>
              <a:t>3.	2p</a:t>
            </a:r>
          </a:p>
          <a:p>
            <a:r>
              <a:rPr lang="nl-NL" sz="2500" dirty="0"/>
              <a:t>Uit de zin: ‘Airbus moet dan zelf kopers zien te vinden voor deze garnalen.’</a:t>
            </a:r>
          </a:p>
          <a:p>
            <a:r>
              <a:rPr lang="nl-NL" sz="2500" dirty="0"/>
              <a:t>Bij andere verkooptransacties ontvangt ze geld en is de transactie afgerond. Nu ontvangt ze garnalen en moet ze nog kopers vinden en dus extra kosten maken om uiteindelijk over het geld te beschikken (en de transactie af te ronden).</a:t>
            </a:r>
          </a:p>
          <a:p>
            <a:endParaRPr lang="nl-NL" sz="2500" dirty="0"/>
          </a:p>
        </p:txBody>
      </p:sp>
    </p:spTree>
    <p:extLst>
      <p:ext uri="{BB962C8B-B14F-4D97-AF65-F5344CB8AC3E}">
        <p14:creationId xmlns:p14="http://schemas.microsoft.com/office/powerpoint/2010/main" val="2972293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2"/>
            <a:ext cx="8596668" cy="1320800"/>
          </a:xfrm>
        </p:spPr>
        <p:txBody>
          <a:bodyPr>
            <a:normAutofit/>
          </a:bodyPr>
          <a:lstStyle/>
          <a:p>
            <a:r>
              <a:rPr lang="nl-NL" dirty="0" smtClean="0"/>
              <a:t>Maak oefenopgave ruileconomie.</a:t>
            </a:r>
            <a:endParaRPr lang="nl-NL" dirty="0"/>
          </a:p>
        </p:txBody>
      </p:sp>
      <p:sp>
        <p:nvSpPr>
          <p:cNvPr id="3" name="Tijdelijke aanduiding voor inhoud 2"/>
          <p:cNvSpPr>
            <a:spLocks noGrp="1"/>
          </p:cNvSpPr>
          <p:nvPr>
            <p:ph idx="1"/>
          </p:nvPr>
        </p:nvSpPr>
        <p:spPr>
          <a:xfrm>
            <a:off x="677334" y="2160589"/>
            <a:ext cx="4039045" cy="3880773"/>
          </a:xfrm>
        </p:spPr>
        <p:txBody>
          <a:bodyPr>
            <a:normAutofit lnSpcReduction="10000"/>
          </a:bodyPr>
          <a:lstStyle/>
          <a:p>
            <a:r>
              <a:rPr lang="nl-NL" sz="2500" dirty="0"/>
              <a:t>7</a:t>
            </a:r>
            <a:r>
              <a:rPr lang="nl-NL" sz="2500" dirty="0" smtClean="0"/>
              <a:t> minuten de tijd.</a:t>
            </a:r>
          </a:p>
          <a:p>
            <a:r>
              <a:rPr lang="nl-NL" sz="2500" dirty="0" smtClean="0"/>
              <a:t>Eerste 4 minuten zelfstandig aan de slag.</a:t>
            </a:r>
          </a:p>
          <a:p>
            <a:r>
              <a:rPr lang="nl-NL" sz="2500" dirty="0" smtClean="0"/>
              <a:t>Gebruik je lesbrief als je er niet uitkomt.</a:t>
            </a:r>
          </a:p>
          <a:p>
            <a:r>
              <a:rPr lang="nl-NL" sz="2500" dirty="0" smtClean="0"/>
              <a:t>Eerder klaar?</a:t>
            </a:r>
          </a:p>
          <a:p>
            <a:r>
              <a:rPr lang="nl-NL" sz="2500" dirty="0" smtClean="0"/>
              <a:t>Frieten duurder door over overvloedige regen.</a:t>
            </a:r>
          </a:p>
          <a:p>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Tree>
    <p:extLst>
      <p:ext uri="{BB962C8B-B14F-4D97-AF65-F5344CB8AC3E}">
        <p14:creationId xmlns:p14="http://schemas.microsoft.com/office/powerpoint/2010/main" val="1290977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 y="156411"/>
            <a:ext cx="10527633" cy="5884951"/>
          </a:xfrm>
        </p:spPr>
        <p:txBody>
          <a:bodyPr>
            <a:noAutofit/>
          </a:bodyPr>
          <a:lstStyle/>
          <a:p>
            <a:r>
              <a:rPr lang="nl-NL" sz="2000" dirty="0"/>
              <a:t>1.	</a:t>
            </a:r>
            <a:r>
              <a:rPr lang="nl-NL" sz="2000" dirty="0" smtClean="0"/>
              <a:t>1p De </a:t>
            </a:r>
            <a:r>
              <a:rPr lang="nl-NL" sz="2000" dirty="0"/>
              <a:t>ruileenheid van een LETS is landelijk geen algemeen aanvaard ruilmiddel.</a:t>
            </a:r>
          </a:p>
          <a:p>
            <a:r>
              <a:rPr lang="nl-NL" sz="2000" dirty="0" smtClean="0"/>
              <a:t>2</a:t>
            </a:r>
            <a:r>
              <a:rPr lang="nl-NL" sz="2000" dirty="0"/>
              <a:t>.	</a:t>
            </a:r>
            <a:r>
              <a:rPr lang="nl-NL" sz="2000" dirty="0" smtClean="0"/>
              <a:t>2p Twee </a:t>
            </a:r>
            <a:r>
              <a:rPr lang="nl-NL" sz="2000" dirty="0"/>
              <a:t>van de volgende:</a:t>
            </a:r>
          </a:p>
          <a:p>
            <a:r>
              <a:rPr lang="nl-NL" sz="2000" dirty="0"/>
              <a:t>- de ruileenheid binnen een LETS fungeert als rekenmiddel, omdat de prijs van de verhandelde goederen en diensten in deze ruileenheid wordt uitgedrukt.</a:t>
            </a:r>
          </a:p>
          <a:p>
            <a:r>
              <a:rPr lang="nl-NL" sz="2000" dirty="0"/>
              <a:t>- de ruileenheid binnen een LETS fungeert als ruilmiddel, omdat de verhandelde goederen en diensten met deze ruileenheid worden betaald.</a:t>
            </a:r>
          </a:p>
          <a:p>
            <a:r>
              <a:rPr lang="nl-NL" sz="2000" dirty="0"/>
              <a:t>- de ruileenheid binnen een LETS fungeert als spaarmiddel, omdat door het aanhouden van een positief saldo op de rekening bestedingen kunnen worden uitgesteld.</a:t>
            </a:r>
          </a:p>
          <a:p>
            <a:r>
              <a:rPr lang="nl-NL" sz="2000" dirty="0" smtClean="0"/>
              <a:t>3</a:t>
            </a:r>
            <a:r>
              <a:rPr lang="nl-NL" sz="2000" dirty="0"/>
              <a:t>.	</a:t>
            </a:r>
            <a:r>
              <a:rPr lang="nl-NL" sz="2000" dirty="0" smtClean="0"/>
              <a:t>2p- </a:t>
            </a:r>
            <a:r>
              <a:rPr lang="nl-NL" sz="2000" dirty="0"/>
              <a:t>Er moet een vraag- en aanbodgids van allerlei goederen en diensten worden bijgehouden. Dit vergt veel tijd temeer daar de gids continu moet worden bijgewerkt.</a:t>
            </a:r>
          </a:p>
          <a:p>
            <a:r>
              <a:rPr lang="nl-NL" sz="2000" dirty="0"/>
              <a:t>- Koper en verkoper bepalen onderling de prijs, zodat er over de prijs onderhandeld moet worden.</a:t>
            </a:r>
          </a:p>
          <a:p>
            <a:r>
              <a:rPr lang="nl-NL" sz="2000" dirty="0"/>
              <a:t>- Er is een beperkt aantal goederen en diensten te koop: je kunt alleen dat kopen, wat anderen te koop aanbieden.</a:t>
            </a:r>
          </a:p>
          <a:p>
            <a:r>
              <a:rPr lang="nl-NL" sz="2000" dirty="0" smtClean="0"/>
              <a:t>4</a:t>
            </a:r>
            <a:r>
              <a:rPr lang="nl-NL" sz="2000" dirty="0"/>
              <a:t>.	</a:t>
            </a:r>
            <a:r>
              <a:rPr lang="nl-NL" sz="2000" dirty="0" smtClean="0"/>
              <a:t>2p Informele </a:t>
            </a:r>
            <a:r>
              <a:rPr lang="nl-NL" sz="2000" dirty="0"/>
              <a:t>economie.</a:t>
            </a:r>
          </a:p>
          <a:p>
            <a:r>
              <a:rPr lang="nl-NL" sz="2000" dirty="0"/>
              <a:t>Het gaat om directe ruil, waarbij de transacties tussen personen niet officieel geregistreerd worden.</a:t>
            </a:r>
          </a:p>
          <a:p>
            <a:endParaRPr lang="nl-NL" sz="2000" dirty="0"/>
          </a:p>
        </p:txBody>
      </p:sp>
    </p:spTree>
    <p:extLst>
      <p:ext uri="{BB962C8B-B14F-4D97-AF65-F5344CB8AC3E}">
        <p14:creationId xmlns:p14="http://schemas.microsoft.com/office/powerpoint/2010/main" val="1643667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2"/>
            <a:ext cx="8596668" cy="1320800"/>
          </a:xfrm>
        </p:spPr>
        <p:txBody>
          <a:bodyPr>
            <a:normAutofit fontScale="90000"/>
          </a:bodyPr>
          <a:lstStyle/>
          <a:p>
            <a:r>
              <a:rPr lang="nl-NL" dirty="0"/>
              <a:t>Maak </a:t>
            </a:r>
            <a:r>
              <a:rPr lang="nl-NL" dirty="0" smtClean="0"/>
              <a:t>oefenopgaves </a:t>
            </a:r>
            <a:r>
              <a:rPr lang="nl-NL" dirty="0"/>
              <a:t>Frieten duurder door over overvloedige </a:t>
            </a:r>
            <a:r>
              <a:rPr lang="nl-NL" dirty="0" smtClean="0"/>
              <a:t>regen en Pareto</a:t>
            </a:r>
            <a:r>
              <a:rPr lang="nl-NL" dirty="0"/>
              <a:t/>
            </a:r>
            <a:br>
              <a:rPr lang="nl-NL" dirty="0"/>
            </a:br>
            <a:endParaRPr lang="nl-NL" dirty="0"/>
          </a:p>
        </p:txBody>
      </p:sp>
      <p:sp>
        <p:nvSpPr>
          <p:cNvPr id="3" name="Tijdelijke aanduiding voor inhoud 2"/>
          <p:cNvSpPr>
            <a:spLocks noGrp="1"/>
          </p:cNvSpPr>
          <p:nvPr>
            <p:ph idx="1"/>
          </p:nvPr>
        </p:nvSpPr>
        <p:spPr>
          <a:xfrm>
            <a:off x="677334" y="2160589"/>
            <a:ext cx="4039045" cy="3880773"/>
          </a:xfrm>
        </p:spPr>
        <p:txBody>
          <a:bodyPr>
            <a:normAutofit lnSpcReduction="10000"/>
          </a:bodyPr>
          <a:lstStyle/>
          <a:p>
            <a:r>
              <a:rPr lang="nl-NL" sz="2500" dirty="0" smtClean="0"/>
              <a:t>12 minuten de tijd.</a:t>
            </a:r>
          </a:p>
          <a:p>
            <a:r>
              <a:rPr lang="nl-NL" sz="2500" dirty="0" smtClean="0"/>
              <a:t>Eerste 4 minuten zelfstandig aan de slag.</a:t>
            </a:r>
          </a:p>
          <a:p>
            <a:r>
              <a:rPr lang="nl-NL" sz="2500" dirty="0" smtClean="0"/>
              <a:t>Gebruik je lesbrief als je er niet uitkomt.</a:t>
            </a:r>
          </a:p>
          <a:p>
            <a:r>
              <a:rPr lang="nl-NL" sz="2500" dirty="0" smtClean="0"/>
              <a:t>Eerder klaar?</a:t>
            </a:r>
          </a:p>
          <a:p>
            <a:r>
              <a:rPr lang="nl-NL" sz="2500" dirty="0" smtClean="0"/>
              <a:t>Je zonden overdenken/uit het raam staren.</a:t>
            </a:r>
          </a:p>
          <a:p>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1" y="189202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0042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610711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descr="VMOB 02"/>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10319"/>
            <a:ext cx="7291137" cy="6868319"/>
          </a:xfrm>
          <a:prstGeom prst="rect">
            <a:avLst/>
          </a:prstGeom>
          <a:noFill/>
          <a:ln>
            <a:noFill/>
          </a:ln>
        </p:spPr>
      </p:pic>
    </p:spTree>
    <p:extLst>
      <p:ext uri="{BB962C8B-B14F-4D97-AF65-F5344CB8AC3E}">
        <p14:creationId xmlns:p14="http://schemas.microsoft.com/office/powerpoint/2010/main" val="143846699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865</TotalTime>
  <Words>163</Words>
  <Application>Microsoft Office PowerPoint</Application>
  <PresentationFormat>Breedbeeld</PresentationFormat>
  <Paragraphs>94</Paragraphs>
  <Slides>11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Trebuchet MS</vt:lpstr>
      <vt:lpstr>Wingdings 3</vt:lpstr>
      <vt:lpstr>Facet</vt:lpstr>
      <vt:lpstr>Welkom VWO 5.</vt:lpstr>
      <vt:lpstr>Oefenopgaves lesbrief mobiliteit.</vt:lpstr>
      <vt:lpstr>Maak oefenopgaves geldfuncties en garnalen tegen vliegtuigen.</vt:lpstr>
      <vt:lpstr>PowerPoint-presentatie</vt:lpstr>
      <vt:lpstr>PowerPoint-presentatie</vt:lpstr>
      <vt:lpstr>Maak oefenopgave ruileconomie.</vt:lpstr>
      <vt:lpstr>PowerPoint-presentatie</vt:lpstr>
      <vt:lpstr>Maak oefenopgaves Frieten duurder door over overvloedige regen en Pareto </vt:lpstr>
      <vt:lpstr>PowerPoint-presentatie</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Bas Jacobs</cp:lastModifiedBy>
  <cp:revision>117</cp:revision>
  <dcterms:created xsi:type="dcterms:W3CDTF">2017-08-27T09:00:36Z</dcterms:created>
  <dcterms:modified xsi:type="dcterms:W3CDTF">2017-11-06T09:04:01Z</dcterms:modified>
</cp:coreProperties>
</file>